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5" r:id="rId4"/>
    <p:sldId id="270" r:id="rId5"/>
    <p:sldId id="262" r:id="rId6"/>
    <p:sldId id="261" r:id="rId7"/>
    <p:sldId id="260" r:id="rId8"/>
    <p:sldId id="275" r:id="rId9"/>
    <p:sldId id="258" r:id="rId10"/>
    <p:sldId id="273" r:id="rId11"/>
    <p:sldId id="259" r:id="rId12"/>
    <p:sldId id="276" r:id="rId13"/>
    <p:sldId id="266" r:id="rId14"/>
    <p:sldId id="272" r:id="rId15"/>
    <p:sldId id="267" r:id="rId16"/>
    <p:sldId id="268" r:id="rId17"/>
    <p:sldId id="277" r:id="rId18"/>
    <p:sldId id="278" r:id="rId19"/>
    <p:sldId id="271" r:id="rId20"/>
    <p:sldId id="264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85"/>
    <p:restoredTop sz="92781"/>
  </p:normalViewPr>
  <p:slideViewPr>
    <p:cSldViewPr snapToGrid="0" snapToObjects="1">
      <p:cViewPr varScale="1">
        <p:scale>
          <a:sx n="46" d="100"/>
          <a:sy n="46" d="100"/>
        </p:scale>
        <p:origin x="176" y="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32ABC-F2F5-8E48-BEB2-5012D0EF7EBD}" type="datetimeFigureOut">
              <a:rPr lang="fr-FR" smtClean="0"/>
              <a:t>09/09/2020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7DD66-DB8D-4447-80DC-02BBD3A12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37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7DD66-DB8D-4447-80DC-02BBD3A12A1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048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199" y="503616"/>
            <a:ext cx="8228013" cy="1927225"/>
          </a:xfrm>
        </p:spPr>
        <p:txBody>
          <a:bodyPr/>
          <a:lstStyle/>
          <a:p>
            <a:r>
              <a:rPr lang="fr-FR" dirty="0">
                <a:latin typeface="Lemon/Milk"/>
                <a:cs typeface="Lemon/Milk"/>
              </a:rPr>
              <a:t>SECTION SPORTIVE FOOTBALL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7199" y="4920497"/>
            <a:ext cx="8228013" cy="1066800"/>
          </a:xfrm>
        </p:spPr>
        <p:txBody>
          <a:bodyPr/>
          <a:lstStyle/>
          <a:p>
            <a:r>
              <a:rPr lang="fr-FR" dirty="0">
                <a:latin typeface="Lemon/Milk"/>
                <a:cs typeface="Lemon/Milk"/>
              </a:rPr>
              <a:t>COLLEGE BLAISE CENDRARS</a:t>
            </a:r>
          </a:p>
        </p:txBody>
      </p:sp>
      <p:pic>
        <p:nvPicPr>
          <p:cNvPr id="5" name="Image 4" descr="logo section sportive sans effet final BLAN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78" y="2558029"/>
            <a:ext cx="2127919" cy="212791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14425" y="623529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3674"/>
                </a:solidFill>
                <a:latin typeface="Lemon/Milk"/>
                <a:cs typeface="Lemon/Milk"/>
              </a:rPr>
              <a:t>Année 2020-2021</a:t>
            </a:r>
          </a:p>
        </p:txBody>
      </p:sp>
    </p:spTree>
    <p:extLst>
      <p:ext uri="{BB962C8B-B14F-4D97-AF65-F5344CB8AC3E}">
        <p14:creationId xmlns:p14="http://schemas.microsoft.com/office/powerpoint/2010/main" val="124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2985" y="394949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LES ENTRAINEMENTS</a:t>
            </a:r>
          </a:p>
        </p:txBody>
      </p:sp>
      <p:pic>
        <p:nvPicPr>
          <p:cNvPr id="4" name="Image 3" descr="Arrière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9" y="224138"/>
            <a:ext cx="1226410" cy="1226410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21039" y="2363190"/>
            <a:ext cx="8768582" cy="4471060"/>
          </a:xfrm>
        </p:spPr>
        <p:txBody>
          <a:bodyPr>
            <a:normAutofit lnSpcReduction="10000"/>
          </a:bodyPr>
          <a:lstStyle/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Deux entraînements par semaine: </a:t>
            </a:r>
          </a:p>
          <a:p>
            <a:pPr lvl="1">
              <a:buClr>
                <a:srgbClr val="123674"/>
              </a:buClr>
              <a:buFont typeface="Wingdings" charset="2"/>
              <a:buChar char="u"/>
            </a:pPr>
            <a:r>
              <a:rPr lang="fr-FR" sz="2300" dirty="0">
                <a:solidFill>
                  <a:schemeClr val="tx1"/>
                </a:solidFill>
              </a:rPr>
              <a:t>Mardi: 16h – 17h45</a:t>
            </a:r>
          </a:p>
          <a:p>
            <a:pPr lvl="1">
              <a:buClr>
                <a:srgbClr val="123674"/>
              </a:buClr>
              <a:buFont typeface="Wingdings" charset="2"/>
              <a:buChar char="u"/>
            </a:pPr>
            <a:r>
              <a:rPr lang="fr-FR" sz="2300" dirty="0">
                <a:solidFill>
                  <a:schemeClr val="tx1"/>
                </a:solidFill>
              </a:rPr>
              <a:t>Vendredi: 15h - 17h</a:t>
            </a:r>
          </a:p>
          <a:p>
            <a:pPr lvl="1">
              <a:buClr>
                <a:srgbClr val="123674"/>
              </a:buClr>
              <a:buFont typeface="Wingdings" charset="2"/>
              <a:buChar char="u"/>
            </a:pPr>
            <a:endParaRPr lang="fr-FR" sz="1500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Des équipements </a:t>
            </a:r>
            <a:r>
              <a:rPr lang="fr-FR" sz="2500" b="1" u="sng" dirty="0">
                <a:solidFill>
                  <a:schemeClr val="tx1"/>
                </a:solidFill>
              </a:rPr>
              <a:t>OBLIGATOIRES </a:t>
            </a:r>
            <a:r>
              <a:rPr lang="fr-FR" sz="2500" dirty="0">
                <a:solidFill>
                  <a:schemeClr val="tx1"/>
                </a:solidFill>
              </a:rPr>
              <a:t>pour chaque séance d’entraînement </a:t>
            </a:r>
            <a:r>
              <a:rPr lang="fr-FR" dirty="0">
                <a:solidFill>
                  <a:schemeClr val="tx1"/>
                </a:solidFill>
              </a:rPr>
              <a:t>(maillot – short – chaussettes de la section, protège-tibias, chaussures de football)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endParaRPr lang="fr-FR" sz="1500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Participation aux entraînements de l’AS: </a:t>
            </a:r>
            <a:r>
              <a:rPr lang="fr-FR" sz="2000" dirty="0">
                <a:solidFill>
                  <a:schemeClr val="tx1"/>
                </a:solidFill>
              </a:rPr>
              <a:t>sur la base du volontariat, lundi et jeudi 13h-14h (participation aux compétitions AS impossibles)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8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887" y="270429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LES Compétitions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9259" y="2318824"/>
            <a:ext cx="8665482" cy="4242853"/>
          </a:xfrm>
        </p:spPr>
        <p:txBody>
          <a:bodyPr>
            <a:noAutofit/>
          </a:bodyPr>
          <a:lstStyle/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Les compétitions se dérouleront les </a:t>
            </a:r>
            <a:r>
              <a:rPr lang="fr-FR" sz="2600" b="1" u="sng" dirty="0">
                <a:solidFill>
                  <a:schemeClr val="tx1"/>
                </a:solidFill>
              </a:rPr>
              <a:t>mercredis après-midi</a:t>
            </a:r>
          </a:p>
          <a:p>
            <a:pPr marL="0" indent="0">
              <a:buClr>
                <a:srgbClr val="123674"/>
              </a:buClr>
              <a:buNone/>
            </a:pPr>
            <a:endParaRPr lang="fr-FR" sz="1500" b="1" u="sng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Des </a:t>
            </a:r>
            <a:r>
              <a:rPr lang="fr-FR" b="1" dirty="0">
                <a:solidFill>
                  <a:schemeClr val="tx1"/>
                </a:solidFill>
              </a:rPr>
              <a:t>matchs amicaux </a:t>
            </a:r>
            <a:r>
              <a:rPr lang="fr-FR" dirty="0">
                <a:solidFill>
                  <a:schemeClr val="tx1"/>
                </a:solidFill>
              </a:rPr>
              <a:t>(5 ou 6 répartis sur l’année)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endParaRPr lang="fr-FR" sz="1500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Un </a:t>
            </a:r>
            <a:r>
              <a:rPr lang="fr-FR" b="1" dirty="0">
                <a:solidFill>
                  <a:schemeClr val="tx1"/>
                </a:solidFill>
              </a:rPr>
              <a:t>championnat excellence </a:t>
            </a:r>
            <a:r>
              <a:rPr lang="fr-FR" dirty="0">
                <a:solidFill>
                  <a:schemeClr val="tx1"/>
                </a:solidFill>
              </a:rPr>
              <a:t>contre d’autres sections sportives </a:t>
            </a:r>
          </a:p>
          <a:p>
            <a:pPr lvl="1">
              <a:buClr>
                <a:srgbClr val="123674"/>
              </a:buClr>
              <a:buFont typeface="Wingdings" charset="2"/>
              <a:buChar char="u"/>
            </a:pPr>
            <a:r>
              <a:rPr lang="fr-FR" sz="1800" dirty="0">
                <a:solidFill>
                  <a:schemeClr val="tx1"/>
                </a:solidFill>
              </a:rPr>
              <a:t>Un championnat « benjamins »: 2 équipes engagées</a:t>
            </a:r>
          </a:p>
          <a:p>
            <a:pPr lvl="1">
              <a:buClr>
                <a:srgbClr val="123674"/>
              </a:buClr>
              <a:buFont typeface="Wingdings" charset="2"/>
              <a:buChar char="u"/>
            </a:pPr>
            <a:r>
              <a:rPr lang="fr-FR" sz="1800" dirty="0">
                <a:solidFill>
                  <a:schemeClr val="tx1"/>
                </a:solidFill>
              </a:rPr>
              <a:t>Un championnat « minimes »: 1 équipe engagée</a:t>
            </a:r>
          </a:p>
          <a:p>
            <a:pPr marL="349250" lvl="1" indent="0">
              <a:buClr>
                <a:srgbClr val="123674"/>
              </a:buClr>
              <a:buNone/>
            </a:pPr>
            <a:endParaRPr lang="fr-FR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Calendrier des compétitions (en attente)</a:t>
            </a:r>
          </a:p>
        </p:txBody>
      </p:sp>
      <p:pic>
        <p:nvPicPr>
          <p:cNvPr id="4" name="Image 3" descr="man-competition-get-winner-cup-game-sport-vector-logo-illustration-G55CK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279" y="-809385"/>
            <a:ext cx="2664604" cy="3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2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887" y="270429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LES Compétitions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9259" y="2671373"/>
            <a:ext cx="8665482" cy="3503796"/>
          </a:xfrm>
        </p:spPr>
        <p:txBody>
          <a:bodyPr>
            <a:normAutofit/>
          </a:bodyPr>
          <a:lstStyle/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300" dirty="0">
                <a:solidFill>
                  <a:schemeClr val="tx1"/>
                </a:solidFill>
              </a:rPr>
              <a:t>Equipements fournis: maillots – shorts – chaussettes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endParaRPr lang="fr-FR" sz="2300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300" dirty="0">
                <a:solidFill>
                  <a:schemeClr val="tx1"/>
                </a:solidFill>
              </a:rPr>
              <a:t>Les compétitions se feront forcément </a:t>
            </a:r>
            <a:r>
              <a:rPr lang="fr-FR" sz="2300" b="1" u="sng" dirty="0">
                <a:solidFill>
                  <a:schemeClr val="tx1"/>
                </a:solidFill>
              </a:rPr>
              <a:t>à l’extérieur</a:t>
            </a:r>
            <a:r>
              <a:rPr lang="fr-FR" sz="2300" dirty="0">
                <a:solidFill>
                  <a:schemeClr val="tx1"/>
                </a:solidFill>
              </a:rPr>
              <a:t>: déplacements en minibus et voiture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endParaRPr lang="fr-FR" sz="2300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300" dirty="0">
                <a:solidFill>
                  <a:schemeClr val="tx1"/>
                </a:solidFill>
              </a:rPr>
              <a:t>Parents volontaires et disponibles pour accompagner</a:t>
            </a:r>
          </a:p>
        </p:txBody>
      </p:sp>
      <p:pic>
        <p:nvPicPr>
          <p:cNvPr id="4" name="Image 3" descr="man-competition-get-winner-cup-game-sport-vector-logo-illustration-G55CK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279" y="-809385"/>
            <a:ext cx="2664604" cy="3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8279" y="394949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LES EQUIPEMENTS</a:t>
            </a:r>
          </a:p>
        </p:txBody>
      </p:sp>
      <p:pic>
        <p:nvPicPr>
          <p:cNvPr id="7" name="Image 6" descr="Football-outf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7" y="220524"/>
            <a:ext cx="1950006" cy="19500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7180F28-164A-4D41-9799-861C542B4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3" y="2742953"/>
            <a:ext cx="1485900" cy="33909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7D7E70-A358-0A47-95F5-33EC2D169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92" y="2742953"/>
            <a:ext cx="2870200" cy="3022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836608-33CC-074F-A75D-9D55FC406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07" y="2535052"/>
            <a:ext cx="2185694" cy="32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7B4F5D9-6600-0740-9D2E-AA5DE2467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0" y="2564917"/>
            <a:ext cx="6923314" cy="3904610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42D1B08-D742-DA4E-9B9F-75824B29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LES EQUIPEMENTS</a:t>
            </a:r>
          </a:p>
        </p:txBody>
      </p:sp>
      <p:pic>
        <p:nvPicPr>
          <p:cNvPr id="5" name="Image 4" descr="Football-outfit.png">
            <a:extLst>
              <a:ext uri="{FF2B5EF4-FFF2-40B4-BE49-F238E27FC236}">
                <a16:creationId xmlns:a16="http://schemas.microsoft.com/office/drawing/2014/main" id="{D3C1BEFD-F270-674A-8962-E483ABE3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83" y="183202"/>
            <a:ext cx="1950006" cy="19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7DD7643-1D50-F640-9BC2-0E564BF4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24" y="130628"/>
            <a:ext cx="5723906" cy="6601891"/>
          </a:xfrm>
        </p:spPr>
      </p:pic>
    </p:spTree>
    <p:extLst>
      <p:ext uri="{BB962C8B-B14F-4D97-AF65-F5344CB8AC3E}">
        <p14:creationId xmlns:p14="http://schemas.microsoft.com/office/powerpoint/2010/main" val="2141473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7198F-0F80-1D4B-8015-97BFC675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Lemon/Milk" panose="020B0603050302020204" pitchFamily="34" charset="0"/>
              </a:rPr>
              <a:t>LE RÔLE DES PARENTS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84D340-B12E-F949-97B0-EC32EC5F9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68" y="2806303"/>
            <a:ext cx="7662864" cy="3267169"/>
          </a:xfrm>
        </p:spPr>
        <p:txBody>
          <a:bodyPr>
            <a:noAutofit/>
          </a:bodyPr>
          <a:lstStyle/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sz="2600" dirty="0" err="1">
                <a:solidFill>
                  <a:schemeClr val="tx1"/>
                </a:solidFill>
              </a:rPr>
              <a:t>Eric</a:t>
            </a:r>
            <a:r>
              <a:rPr lang="fr-FR" sz="2600" dirty="0">
                <a:solidFill>
                  <a:schemeClr val="tx1"/>
                </a:solidFill>
              </a:rPr>
              <a:t> </a:t>
            </a:r>
            <a:r>
              <a:rPr lang="fr-FR" sz="2600" dirty="0" err="1">
                <a:solidFill>
                  <a:schemeClr val="tx1"/>
                </a:solidFill>
              </a:rPr>
              <a:t>Mombaerts</a:t>
            </a:r>
            <a:r>
              <a:rPr lang="fr-FR" sz="2600" dirty="0">
                <a:solidFill>
                  <a:schemeClr val="tx1"/>
                </a:solidFill>
              </a:rPr>
              <a:t> (formateur FFF et entraîneur de football): « La cellule familiale est très importante »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endParaRPr lang="fr-FR" sz="2600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sz="2600" dirty="0">
                <a:solidFill>
                  <a:schemeClr val="tx1"/>
                </a:solidFill>
              </a:rPr>
              <a:t>L’élève doit être « très bien entouré »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endParaRPr lang="fr-FR" sz="2600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sz="2600" dirty="0">
                <a:solidFill>
                  <a:schemeClr val="tx1"/>
                </a:solidFill>
              </a:rPr>
              <a:t>Suivi régulier (carnet de correspondance, </a:t>
            </a:r>
            <a:r>
              <a:rPr lang="fr-FR" sz="2600" dirty="0" err="1">
                <a:solidFill>
                  <a:schemeClr val="tx1"/>
                </a:solidFill>
              </a:rPr>
              <a:t>Pronote</a:t>
            </a:r>
            <a:r>
              <a:rPr lang="fr-FR" sz="26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509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7198F-0F80-1D4B-8015-97BFC675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038" y="579161"/>
            <a:ext cx="7570519" cy="810331"/>
          </a:xfrm>
        </p:spPr>
        <p:txBody>
          <a:bodyPr/>
          <a:lstStyle/>
          <a:p>
            <a:r>
              <a:rPr lang="fr-FR" sz="4200" dirty="0">
                <a:latin typeface="Lemon/Milk" panose="020B0603050302020204" pitchFamily="34" charset="0"/>
              </a:rPr>
              <a:t>Engagement à la section sportive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84D340-B12E-F949-97B0-EC32EC5F9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68" y="2509421"/>
            <a:ext cx="7662864" cy="3267169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123674"/>
              </a:buClr>
              <a:buFont typeface="Wingdings" pitchFamily="2" charset="2"/>
              <a:buChar char="v"/>
            </a:pPr>
            <a:r>
              <a:rPr lang="fr-FR" sz="2600" dirty="0">
                <a:solidFill>
                  <a:schemeClr val="tx1"/>
                </a:solidFill>
              </a:rPr>
              <a:t>Engagement sur 4 ans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sz="2600" dirty="0">
                <a:solidFill>
                  <a:schemeClr val="tx1"/>
                </a:solidFill>
              </a:rPr>
              <a:t>Possibilité d’arrêter sur décision médicale </a:t>
            </a:r>
            <a:r>
              <a:rPr lang="fr-FR" sz="2600" u="sng" dirty="0">
                <a:solidFill>
                  <a:schemeClr val="tx1"/>
                </a:solidFill>
              </a:rPr>
              <a:t>ou</a:t>
            </a:r>
            <a:r>
              <a:rPr lang="fr-FR" sz="2600" dirty="0">
                <a:solidFill>
                  <a:schemeClr val="tx1"/>
                </a:solidFill>
              </a:rPr>
              <a:t> après entretien avec la famille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sz="2600" dirty="0">
                <a:solidFill>
                  <a:schemeClr val="tx1"/>
                </a:solidFill>
              </a:rPr>
              <a:t>Possibilité d’être exclu de la section sportive en cas de manquements répétés à la Charte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sz="2600" dirty="0">
                <a:solidFill>
                  <a:schemeClr val="tx1"/>
                </a:solidFill>
              </a:rPr>
              <a:t>Point à la fin de chaque année scolaire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</a:pPr>
            <a:endParaRPr lang="fr-FR" sz="2600" dirty="0"/>
          </a:p>
        </p:txBody>
      </p:sp>
      <p:pic>
        <p:nvPicPr>
          <p:cNvPr id="4" name="Image 3" descr="istockphoto-512549136-612x612.png">
            <a:extLst>
              <a:ext uri="{FF2B5EF4-FFF2-40B4-BE49-F238E27FC236}">
                <a16:creationId xmlns:a16="http://schemas.microsoft.com/office/drawing/2014/main" id="{E94CDC55-1981-624A-B0E7-794B7CD674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1" y="150645"/>
            <a:ext cx="1667362" cy="16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93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37198F-0F80-1D4B-8015-97BFC675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Lemon/Milk" panose="020B0603050302020204" pitchFamily="34" charset="0"/>
              </a:rPr>
              <a:t>PROJETS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84D340-B12E-F949-97B0-EC32EC5F9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8348"/>
            <a:ext cx="7662864" cy="3903255"/>
          </a:xfrm>
        </p:spPr>
        <p:txBody>
          <a:bodyPr>
            <a:noAutofit/>
          </a:bodyPr>
          <a:lstStyle/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dirty="0">
                <a:solidFill>
                  <a:schemeClr val="tx1"/>
                </a:solidFill>
              </a:rPr>
              <a:t>Sorties: </a:t>
            </a:r>
            <a:r>
              <a:rPr lang="fr-FR" dirty="0" err="1">
                <a:solidFill>
                  <a:schemeClr val="tx1"/>
                </a:solidFill>
              </a:rPr>
              <a:t>Koezio</a:t>
            </a:r>
            <a:r>
              <a:rPr lang="fr-FR" dirty="0">
                <a:solidFill>
                  <a:schemeClr val="tx1"/>
                </a:solidFill>
              </a:rPr>
              <a:t>, Bowling, Laser Game (cohésion de groupe)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endParaRPr lang="fr-FR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dirty="0">
                <a:solidFill>
                  <a:schemeClr val="tx1"/>
                </a:solidFill>
              </a:rPr>
              <a:t>Visite d’un centre de formation, opposition amicale, voir un entraînement des pros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endParaRPr lang="fr-FR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dirty="0">
                <a:solidFill>
                  <a:schemeClr val="tx1"/>
                </a:solidFill>
              </a:rPr>
              <a:t>Aller voir un match professionnel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endParaRPr lang="fr-FR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dirty="0">
                <a:solidFill>
                  <a:schemeClr val="tx1"/>
                </a:solidFill>
              </a:rPr>
              <a:t>Soit avant les vacances, soit sur le dispositif Ecole Ouverte</a:t>
            </a:r>
          </a:p>
        </p:txBody>
      </p:sp>
    </p:spTree>
    <p:extLst>
      <p:ext uri="{BB962C8B-B14F-4D97-AF65-F5344CB8AC3E}">
        <p14:creationId xmlns:p14="http://schemas.microsoft.com/office/powerpoint/2010/main" val="97524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EB51C-27F1-2A40-AB99-483D0F07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68" y="291954"/>
            <a:ext cx="8229600" cy="1143000"/>
          </a:xfrm>
        </p:spPr>
        <p:txBody>
          <a:bodyPr/>
          <a:lstStyle/>
          <a:p>
            <a:r>
              <a:rPr lang="fr-FR" dirty="0">
                <a:latin typeface="Lemon/Milk" panose="020B0603050302020204" pitchFamily="34" charset="0"/>
              </a:rPr>
              <a:t>Réseaux sociaux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EAC437-CB1B-F341-AFB5-77C526E25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1" y="503749"/>
            <a:ext cx="719410" cy="719410"/>
          </a:xfr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C1EECB9-78FD-5149-8FED-43C6222F366E}"/>
              </a:ext>
            </a:extLst>
          </p:cNvPr>
          <p:cNvSpPr txBox="1">
            <a:spLocks/>
          </p:cNvSpPr>
          <p:nvPr/>
        </p:nvSpPr>
        <p:spPr>
          <a:xfrm>
            <a:off x="740568" y="2566767"/>
            <a:ext cx="7662864" cy="351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dirty="0">
                <a:solidFill>
                  <a:schemeClr val="tx1"/>
                </a:solidFill>
              </a:rPr>
              <a:t>Création d’un </a:t>
            </a:r>
            <a:r>
              <a:rPr lang="fr-FR" b="1" dirty="0">
                <a:solidFill>
                  <a:schemeClr val="tx1"/>
                </a:solidFill>
              </a:rPr>
              <a:t>compte Instagram </a:t>
            </a:r>
            <a:r>
              <a:rPr lang="fr-FR" dirty="0">
                <a:solidFill>
                  <a:schemeClr val="tx1"/>
                </a:solidFill>
              </a:rPr>
              <a:t>pour la Section Sportive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dirty="0">
                <a:solidFill>
                  <a:schemeClr val="tx1"/>
                </a:solidFill>
              </a:rPr>
              <a:t>Autorisation de diffusion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dirty="0">
                <a:solidFill>
                  <a:schemeClr val="tx1"/>
                </a:solidFill>
              </a:rPr>
              <a:t>Informations, photos, etc.</a:t>
            </a: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dirty="0">
                <a:solidFill>
                  <a:schemeClr val="tx1"/>
                </a:solidFill>
              </a:rPr>
              <a:t>Intitulé: </a:t>
            </a:r>
            <a:r>
              <a:rPr lang="fr-FR" sz="2500" b="1" dirty="0" err="1">
                <a:solidFill>
                  <a:schemeClr val="tx1"/>
                </a:solidFill>
              </a:rPr>
              <a:t>sss_football_blaise_cendrars</a:t>
            </a:r>
            <a:endParaRPr lang="fr-FR" sz="2500" b="1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endParaRPr lang="fr-FR" b="1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pitchFamily="2" charset="2"/>
              <a:buChar char="v"/>
            </a:pPr>
            <a:r>
              <a:rPr lang="fr-FR" b="1" dirty="0">
                <a:solidFill>
                  <a:schemeClr val="tx1"/>
                </a:solidFill>
              </a:rPr>
              <a:t>Site du collège: </a:t>
            </a:r>
            <a:r>
              <a:rPr lang="fr-FR" dirty="0">
                <a:solidFill>
                  <a:schemeClr val="tx1"/>
                </a:solidFill>
              </a:rPr>
              <a:t>en cours de finalisation</a:t>
            </a:r>
          </a:p>
        </p:txBody>
      </p:sp>
    </p:spTree>
    <p:extLst>
      <p:ext uri="{BB962C8B-B14F-4D97-AF65-F5344CB8AC3E}">
        <p14:creationId xmlns:p14="http://schemas.microsoft.com/office/powerpoint/2010/main" val="90014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3573" y="349957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4384" y="2576408"/>
            <a:ext cx="8478982" cy="4457438"/>
          </a:xfrm>
        </p:spPr>
        <p:txBody>
          <a:bodyPr>
            <a:normAutofit/>
          </a:bodyPr>
          <a:lstStyle/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Offrir aux </a:t>
            </a:r>
            <a:r>
              <a:rPr lang="fr-FR" b="1" dirty="0">
                <a:solidFill>
                  <a:schemeClr val="tx1"/>
                </a:solidFill>
              </a:rPr>
              <a:t>élèves volontaires </a:t>
            </a:r>
            <a:r>
              <a:rPr lang="fr-FR" dirty="0">
                <a:solidFill>
                  <a:schemeClr val="tx1"/>
                </a:solidFill>
              </a:rPr>
              <a:t>la possibilité de bénéficier d’un entraînement football plus soutenu tout en suivant une </a:t>
            </a:r>
            <a:r>
              <a:rPr lang="fr-FR" b="1" dirty="0">
                <a:solidFill>
                  <a:schemeClr val="tx1"/>
                </a:solidFill>
              </a:rPr>
              <a:t>scolarité normale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Donner l’occasion aux jeunes de </a:t>
            </a:r>
            <a:r>
              <a:rPr lang="fr-FR" b="1" dirty="0">
                <a:solidFill>
                  <a:schemeClr val="tx1"/>
                </a:solidFill>
              </a:rPr>
              <a:t>progresser</a:t>
            </a:r>
            <a:r>
              <a:rPr lang="fr-FR" dirty="0">
                <a:solidFill>
                  <a:schemeClr val="tx1"/>
                </a:solidFill>
              </a:rPr>
              <a:t> et d’être </a:t>
            </a:r>
            <a:r>
              <a:rPr lang="fr-FR" b="1" dirty="0">
                <a:solidFill>
                  <a:schemeClr val="tx1"/>
                </a:solidFill>
              </a:rPr>
              <a:t>valorisés</a:t>
            </a:r>
            <a:r>
              <a:rPr lang="fr-FR" dirty="0">
                <a:solidFill>
                  <a:schemeClr val="tx1"/>
                </a:solidFill>
              </a:rPr>
              <a:t> dans leur sport de prédilection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Favoriser l’épanouissement des élèves et leur </a:t>
            </a:r>
            <a:r>
              <a:rPr lang="fr-FR" b="1" dirty="0">
                <a:solidFill>
                  <a:schemeClr val="tx1"/>
                </a:solidFill>
              </a:rPr>
              <a:t>réussite scolaire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Former de jeunes sportifs mais également de futurs éducateurs, officiels ou dirigeants</a:t>
            </a:r>
          </a:p>
          <a:p>
            <a:pPr marL="0" indent="0">
              <a:buClr>
                <a:srgbClr val="123674"/>
              </a:buClr>
              <a:buNone/>
            </a:pPr>
            <a:endParaRPr lang="fr-FR" dirty="0"/>
          </a:p>
          <a:p>
            <a:pPr>
              <a:buClr>
                <a:srgbClr val="123674"/>
              </a:buClr>
              <a:buFont typeface="Wingdings" charset="2"/>
              <a:buChar char="Ø"/>
            </a:pPr>
            <a:endParaRPr lang="fr-FR" dirty="0"/>
          </a:p>
        </p:txBody>
      </p:sp>
      <p:pic>
        <p:nvPicPr>
          <p:cNvPr id="5" name="Image 4" descr="CIBL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65" y="322903"/>
            <a:ext cx="1284205" cy="11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4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4743" y="348134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QUESTIONS DIVERSES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739775" y="2267642"/>
            <a:ext cx="7662864" cy="3267169"/>
          </a:xfrm>
        </p:spPr>
        <p:txBody>
          <a:bodyPr>
            <a:noAutofit/>
          </a:bodyPr>
          <a:lstStyle/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000" dirty="0">
                <a:solidFill>
                  <a:schemeClr val="tx1"/>
                </a:solidFill>
              </a:rPr>
              <a:t>Objectifs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000" dirty="0">
                <a:solidFill>
                  <a:schemeClr val="tx1"/>
                </a:solidFill>
              </a:rPr>
              <a:t>Entraînements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000" dirty="0">
                <a:solidFill>
                  <a:schemeClr val="tx1"/>
                </a:solidFill>
              </a:rPr>
              <a:t>Compétitions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000" dirty="0">
                <a:solidFill>
                  <a:schemeClr val="tx1"/>
                </a:solidFill>
              </a:rPr>
              <a:t>Partenariat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000" dirty="0">
                <a:solidFill>
                  <a:schemeClr val="tx1"/>
                </a:solidFill>
              </a:rPr>
              <a:t>Suivi scolaire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000" dirty="0">
                <a:solidFill>
                  <a:schemeClr val="tx1"/>
                </a:solidFill>
              </a:rPr>
              <a:t>Charte de la Section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000" dirty="0">
                <a:solidFill>
                  <a:schemeClr val="tx1"/>
                </a:solidFill>
              </a:rPr>
              <a:t>Engagement à la Section Sportive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000" dirty="0">
                <a:solidFill>
                  <a:schemeClr val="tx1"/>
                </a:solidFill>
              </a:rPr>
              <a:t>Autres</a:t>
            </a:r>
          </a:p>
        </p:txBody>
      </p:sp>
      <p:pic>
        <p:nvPicPr>
          <p:cNvPr id="7" name="Image 6" descr="message-question-icone-vecteur-isole-sur-fond-transparent-question-de-transparence-message-concept-logo-r1pr7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42" y="183597"/>
            <a:ext cx="1322864" cy="14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5828" y="457209"/>
            <a:ext cx="8229600" cy="1143000"/>
          </a:xfrm>
        </p:spPr>
        <p:txBody>
          <a:bodyPr/>
          <a:lstStyle/>
          <a:p>
            <a:r>
              <a:rPr lang="fr-FR" sz="4000" dirty="0">
                <a:latin typeface="Lemon/Milk"/>
                <a:cs typeface="Lemon/Milk"/>
              </a:rPr>
              <a:t>L’ELECTROCARDIOGRAMME (ECG)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384202"/>
            <a:ext cx="7662864" cy="4380491"/>
          </a:xfrm>
        </p:spPr>
        <p:txBody>
          <a:bodyPr>
            <a:noAutofit/>
          </a:bodyPr>
          <a:lstStyle/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400" dirty="0"/>
              <a:t>A réaliser une fois, à l’entrée en section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400" dirty="0"/>
              <a:t>Possibilité de le faire au CMS d’Orly (37 Rue du Dr Calmette, Orly)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400" dirty="0"/>
              <a:t>RDV avec le Dr BAUT (01-48-90-24-00)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400" dirty="0"/>
              <a:t>Gratuit</a:t>
            </a:r>
            <a:r>
              <a:rPr lang="fr-FR" dirty="0"/>
              <a:t> </a:t>
            </a:r>
            <a:r>
              <a:rPr lang="fr-FR" sz="1600" dirty="0"/>
              <a:t>(si carte vitale + carte de mutuelle) </a:t>
            </a:r>
            <a:r>
              <a:rPr lang="fr-FR" sz="1800" u="sng" dirty="0"/>
              <a:t>OU</a:t>
            </a:r>
            <a:r>
              <a:rPr lang="fr-FR" sz="1800" dirty="0"/>
              <a:t> </a:t>
            </a:r>
            <a:r>
              <a:rPr lang="fr-FR" sz="2400" dirty="0"/>
              <a:t>12€ la consultation </a:t>
            </a:r>
            <a:r>
              <a:rPr lang="fr-FR" sz="1600" dirty="0"/>
              <a:t>(si uniquement carte vitale) </a:t>
            </a:r>
            <a:r>
              <a:rPr lang="fr-FR" sz="1800" u="sng" dirty="0"/>
              <a:t>OU</a:t>
            </a:r>
            <a:r>
              <a:rPr lang="fr-FR" sz="1800" dirty="0"/>
              <a:t> </a:t>
            </a:r>
            <a:r>
              <a:rPr lang="fr-FR" sz="2400" dirty="0"/>
              <a:t>39€</a:t>
            </a:r>
            <a:endParaRPr lang="fr-FR" sz="2400" u="sng" dirty="0"/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400" dirty="0"/>
              <a:t>Possibilité de prendre un temps pour emmener certains élèves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 descr="COEU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7" y="210810"/>
            <a:ext cx="1190167" cy="11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3573" y="349957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3641" y="2578853"/>
            <a:ext cx="8456718" cy="4396377"/>
          </a:xfrm>
        </p:spPr>
        <p:txBody>
          <a:bodyPr>
            <a:normAutofit/>
          </a:bodyPr>
          <a:lstStyle/>
          <a:p>
            <a:pPr marL="0" indent="0">
              <a:buClr>
                <a:srgbClr val="123674"/>
              </a:buClr>
              <a:buNone/>
            </a:pPr>
            <a:r>
              <a:rPr lang="fr-FR" sz="2500" dirty="0">
                <a:solidFill>
                  <a:schemeClr val="tx1"/>
                </a:solidFill>
              </a:rPr>
              <a:t>Intégrer une section sportive permet: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D’acquérir un </a:t>
            </a:r>
            <a:r>
              <a:rPr lang="fr-FR" sz="2500" b="1" u="sng" dirty="0">
                <a:solidFill>
                  <a:schemeClr val="tx1"/>
                </a:solidFill>
              </a:rPr>
              <a:t>savoir-être</a:t>
            </a:r>
            <a:r>
              <a:rPr lang="fr-FR" sz="2500" dirty="0">
                <a:solidFill>
                  <a:schemeClr val="tx1"/>
                </a:solidFill>
              </a:rPr>
              <a:t> qu’un sportif de « bon niveau » se doit de connaître (vivre ensemble, solidarité, dépassement de soi, hygiène de vie)</a:t>
            </a:r>
          </a:p>
          <a:p>
            <a:pPr>
              <a:lnSpc>
                <a:spcPct val="130000"/>
              </a:lnSpc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De développer des connaissances et une culture sportive</a:t>
            </a:r>
          </a:p>
          <a:p>
            <a:pPr>
              <a:lnSpc>
                <a:spcPct val="130000"/>
              </a:lnSpc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D’acquérir des compétences techniques, tactiques, athlétiques et psychologiques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endParaRPr lang="fr-FR" sz="2500" dirty="0">
              <a:solidFill>
                <a:schemeClr val="tx1"/>
              </a:solidFill>
            </a:endParaRPr>
          </a:p>
          <a:p>
            <a:pPr marL="0" indent="0">
              <a:buClr>
                <a:srgbClr val="123674"/>
              </a:buClr>
              <a:buNone/>
            </a:pPr>
            <a:endParaRPr lang="fr-FR" dirty="0"/>
          </a:p>
          <a:p>
            <a:pPr>
              <a:buClr>
                <a:srgbClr val="123674"/>
              </a:buClr>
              <a:buFont typeface="Wingdings" charset="2"/>
              <a:buChar char="Ø"/>
            </a:pPr>
            <a:endParaRPr lang="fr-FR" dirty="0"/>
          </a:p>
        </p:txBody>
      </p:sp>
      <p:pic>
        <p:nvPicPr>
          <p:cNvPr id="5" name="Image 4" descr="CIBL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65" y="322903"/>
            <a:ext cx="1284205" cy="11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7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3573" y="349957"/>
            <a:ext cx="8229600" cy="1143000"/>
          </a:xfrm>
        </p:spPr>
        <p:txBody>
          <a:bodyPr/>
          <a:lstStyle/>
          <a:p>
            <a:r>
              <a:rPr lang="fr-FR" sz="5500" dirty="0" err="1">
                <a:latin typeface="Lemon/Milk"/>
                <a:cs typeface="Lemon/Milk"/>
              </a:rPr>
              <a:t>OBJEctifs</a:t>
            </a:r>
            <a:endParaRPr lang="fr-FR" sz="5500" dirty="0">
              <a:latin typeface="Lemon/Milk"/>
              <a:cs typeface="Lemon/Milk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829" y="2214180"/>
            <a:ext cx="8456718" cy="4396377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rgbClr val="123674"/>
              </a:buClr>
              <a:buNone/>
            </a:pPr>
            <a:r>
              <a:rPr lang="fr-FR" sz="2500" b="1" u="sng" dirty="0">
                <a:solidFill>
                  <a:schemeClr val="tx1"/>
                </a:solidFill>
              </a:rPr>
              <a:t>Petit rappel:</a:t>
            </a:r>
          </a:p>
          <a:p>
            <a:pPr>
              <a:buClr>
                <a:srgbClr val="123674"/>
              </a:buClr>
              <a:buFont typeface="Wingdings" pitchFamily="2" charset="2"/>
              <a:buChar char="§"/>
            </a:pPr>
            <a:r>
              <a:rPr lang="fr-FR" sz="2500" dirty="0">
                <a:solidFill>
                  <a:schemeClr val="tx1"/>
                </a:solidFill>
              </a:rPr>
              <a:t>Sur </a:t>
            </a:r>
            <a:r>
              <a:rPr lang="fr-FR" sz="2500" u="sng" dirty="0">
                <a:solidFill>
                  <a:schemeClr val="tx1"/>
                </a:solidFill>
              </a:rPr>
              <a:t>5000 jeunes </a:t>
            </a:r>
            <a:r>
              <a:rPr lang="fr-FR" sz="2500" dirty="0">
                <a:solidFill>
                  <a:schemeClr val="tx1"/>
                </a:solidFill>
              </a:rPr>
              <a:t>qui jouent au football, </a:t>
            </a:r>
            <a:r>
              <a:rPr lang="fr-FR" sz="2500" u="sng" dirty="0">
                <a:solidFill>
                  <a:schemeClr val="tx1"/>
                </a:solidFill>
              </a:rPr>
              <a:t>1 seul </a:t>
            </a:r>
            <a:r>
              <a:rPr lang="fr-FR" sz="2500" dirty="0">
                <a:solidFill>
                  <a:schemeClr val="tx1"/>
                </a:solidFill>
              </a:rPr>
              <a:t>deviendra professionnel;</a:t>
            </a:r>
          </a:p>
          <a:p>
            <a:pPr>
              <a:buClr>
                <a:srgbClr val="123674"/>
              </a:buClr>
              <a:buFont typeface="Wingdings" pitchFamily="2" charset="2"/>
              <a:buChar char="§"/>
            </a:pPr>
            <a:r>
              <a:rPr lang="fr-FR" sz="2500" dirty="0">
                <a:solidFill>
                  <a:schemeClr val="tx1"/>
                </a:solidFill>
              </a:rPr>
              <a:t>86% des joueurs en centre de formation de clubs professionnels ne deviennent pas professionnels;</a:t>
            </a:r>
          </a:p>
          <a:p>
            <a:pPr>
              <a:buClr>
                <a:srgbClr val="123674"/>
              </a:buClr>
              <a:buFont typeface="Wingdings" pitchFamily="2" charset="2"/>
              <a:buChar char="§"/>
            </a:pPr>
            <a:r>
              <a:rPr lang="fr-FR" sz="2500" dirty="0">
                <a:solidFill>
                  <a:schemeClr val="tx1"/>
                </a:solidFill>
              </a:rPr>
              <a:t>Croyez en vos rêves mais n’oubliez pas que:</a:t>
            </a:r>
          </a:p>
          <a:p>
            <a:pPr lvl="1">
              <a:buClr>
                <a:srgbClr val="123674"/>
              </a:buClr>
              <a:buFont typeface="Wingdings" pitchFamily="2" charset="2"/>
              <a:buChar char="§"/>
            </a:pPr>
            <a:r>
              <a:rPr lang="fr-FR" dirty="0">
                <a:solidFill>
                  <a:schemeClr val="tx1"/>
                </a:solidFill>
              </a:rPr>
              <a:t>1) </a:t>
            </a:r>
            <a:r>
              <a:rPr lang="fr-FR" u="sng" dirty="0">
                <a:solidFill>
                  <a:schemeClr val="tx1"/>
                </a:solidFill>
              </a:rPr>
              <a:t>L’école reste le meilleur moyen d’avoir un métier </a:t>
            </a:r>
            <a:r>
              <a:rPr lang="fr-FR" dirty="0">
                <a:solidFill>
                  <a:schemeClr val="tx1"/>
                </a:solidFill>
              </a:rPr>
              <a:t>et une situation stable dans votre vie</a:t>
            </a:r>
          </a:p>
          <a:p>
            <a:pPr marL="349250" lvl="1" indent="0">
              <a:buClr>
                <a:srgbClr val="123674"/>
              </a:buClr>
              <a:buNone/>
            </a:pPr>
            <a:endParaRPr lang="fr-FR" dirty="0">
              <a:solidFill>
                <a:schemeClr val="tx1"/>
              </a:solidFill>
            </a:endParaRPr>
          </a:p>
          <a:p>
            <a:pPr lvl="1">
              <a:buClr>
                <a:srgbClr val="123674"/>
              </a:buClr>
              <a:buFont typeface="Wingdings" pitchFamily="2" charset="2"/>
              <a:buChar char="§"/>
            </a:pPr>
            <a:r>
              <a:rPr lang="fr-FR" dirty="0">
                <a:solidFill>
                  <a:schemeClr val="tx1"/>
                </a:solidFill>
              </a:rPr>
              <a:t>2) Pour 99% d’entre vous, le football ne vous aura procuré: du plaisir, des souvenirs et des valeurs</a:t>
            </a:r>
          </a:p>
          <a:p>
            <a:pPr marL="0" indent="0">
              <a:buClr>
                <a:srgbClr val="123674"/>
              </a:buClr>
              <a:buNone/>
            </a:pPr>
            <a:endParaRPr lang="fr-FR" dirty="0"/>
          </a:p>
          <a:p>
            <a:pPr>
              <a:buClr>
                <a:srgbClr val="123674"/>
              </a:buClr>
              <a:buFont typeface="Wingdings" charset="2"/>
              <a:buChar char="Ø"/>
            </a:pPr>
            <a:endParaRPr lang="fr-FR" dirty="0"/>
          </a:p>
        </p:txBody>
      </p:sp>
      <p:pic>
        <p:nvPicPr>
          <p:cNvPr id="5" name="Image 4" descr="CIBL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65" y="322903"/>
            <a:ext cx="1284205" cy="11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9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8520" y="345141"/>
            <a:ext cx="8229600" cy="1143000"/>
          </a:xfrm>
        </p:spPr>
        <p:txBody>
          <a:bodyPr/>
          <a:lstStyle/>
          <a:p>
            <a:r>
              <a:rPr lang="fr-FR" sz="4500" dirty="0">
                <a:latin typeface="Lemon/Milk"/>
                <a:cs typeface="Lemon/Milk"/>
              </a:rPr>
              <a:t>CHARTE DE LA SECTION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467750"/>
            <a:ext cx="7662864" cy="4256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500" dirty="0">
                <a:solidFill>
                  <a:schemeClr val="tx1"/>
                </a:solidFill>
              </a:rPr>
              <a:t>Elle permet de rappeler: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Les objectifs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Les valeurs et les principes de bonne conduite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Le cadre général des relations entre les élèves de la section et leur environnement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La ligne de conduite favorable à la double réussite scolaire et sportive</a:t>
            </a:r>
          </a:p>
        </p:txBody>
      </p:sp>
      <p:pic>
        <p:nvPicPr>
          <p:cNvPr id="5" name="Image 4" descr="istockphoto-1001213860-1024x102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6" y="179481"/>
            <a:ext cx="1422527" cy="1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7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2070" y="300849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LE SUIVI SCOLAIRE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0568" y="2840113"/>
            <a:ext cx="7662864" cy="4375516"/>
          </a:xfrm>
        </p:spPr>
        <p:txBody>
          <a:bodyPr>
            <a:normAutofit/>
          </a:bodyPr>
          <a:lstStyle/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Attention particulière sur chaque classe où sont répartis les élèves de la section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Dispositif Devoirs faits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Accompagnement personnalisé permettant d’acquérir de l’autonomie et des méthodes de travail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b="1" dirty="0">
                <a:solidFill>
                  <a:schemeClr val="tx1"/>
                </a:solidFill>
              </a:rPr>
              <a:t>Notes, compétences et appréciations dans les bulletins de chaque trimestre</a:t>
            </a:r>
          </a:p>
        </p:txBody>
      </p:sp>
      <p:pic>
        <p:nvPicPr>
          <p:cNvPr id="4" name="Image 3" descr="depositphotos_53581759-stock-illustration-book-icon-vector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" y="-13806"/>
            <a:ext cx="1725717" cy="17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9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946" y="282881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LE PARTENARIAT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3510" y="2643991"/>
            <a:ext cx="6575425" cy="3931128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123674"/>
              </a:buClr>
              <a:buNone/>
            </a:pPr>
            <a:r>
              <a:rPr lang="fr-FR" dirty="0">
                <a:solidFill>
                  <a:schemeClr val="tx1"/>
                </a:solidFill>
              </a:rPr>
              <a:t>Avec le </a:t>
            </a:r>
            <a:r>
              <a:rPr lang="fr-FR" sz="2500" b="1" u="sng" dirty="0">
                <a:solidFill>
                  <a:schemeClr val="tx1"/>
                </a:solidFill>
              </a:rPr>
              <a:t>District du Val-de-Marne de Football</a:t>
            </a:r>
            <a:r>
              <a:rPr lang="fr-FR" dirty="0">
                <a:solidFill>
                  <a:schemeClr val="tx1"/>
                </a:solidFill>
              </a:rPr>
              <a:t>: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Mise à disposition d’un éducateur pour encadrer la section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Plusieurs interventions sur l’année:</a:t>
            </a:r>
          </a:p>
          <a:p>
            <a:pPr lvl="1">
              <a:buClr>
                <a:srgbClr val="123674"/>
              </a:buClr>
              <a:buFont typeface="Wingdings" charset="2"/>
              <a:buChar char="§"/>
            </a:pPr>
            <a:r>
              <a:rPr lang="fr-FR" sz="1800" dirty="0">
                <a:solidFill>
                  <a:schemeClr val="tx1"/>
                </a:solidFill>
              </a:rPr>
              <a:t>Sur l’arbitrage</a:t>
            </a:r>
          </a:p>
          <a:p>
            <a:pPr lvl="1">
              <a:buClr>
                <a:srgbClr val="123674"/>
              </a:buClr>
              <a:buFont typeface="Wingdings" charset="2"/>
              <a:buChar char="§"/>
            </a:pPr>
            <a:r>
              <a:rPr lang="fr-FR" sz="1800" dirty="0">
                <a:solidFill>
                  <a:schemeClr val="tx1"/>
                </a:solidFill>
              </a:rPr>
              <a:t>Sur le thème du gardien de but</a:t>
            </a:r>
          </a:p>
          <a:p>
            <a:pPr lvl="1">
              <a:buClr>
                <a:srgbClr val="123674"/>
              </a:buClr>
              <a:buFont typeface="Wingdings" charset="2"/>
              <a:buChar char="§"/>
            </a:pPr>
            <a:r>
              <a:rPr lang="fr-FR" sz="1800" dirty="0">
                <a:solidFill>
                  <a:schemeClr val="tx1"/>
                </a:solidFill>
              </a:rPr>
              <a:t>Sur la santé, nutrition, hygiène de vie</a:t>
            </a:r>
          </a:p>
          <a:p>
            <a:pPr lvl="1">
              <a:buClr>
                <a:srgbClr val="123674"/>
              </a:buClr>
              <a:buFont typeface="Wingdings" charset="2"/>
              <a:buChar char="§"/>
            </a:pPr>
            <a:r>
              <a:rPr lang="fr-FR" sz="1800" dirty="0">
                <a:solidFill>
                  <a:schemeClr val="tx1"/>
                </a:solidFill>
              </a:rPr>
              <a:t>(Ceci-foot)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Don de matériel pédagogique</a:t>
            </a:r>
          </a:p>
        </p:txBody>
      </p:sp>
      <p:pic>
        <p:nvPicPr>
          <p:cNvPr id="4" name="Image 3" descr="istockphoto-512549136-612x61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3" y="150646"/>
            <a:ext cx="1667362" cy="16673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90CB493-2CC5-0D42-BAE1-5789D5C6E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35" y="3106888"/>
            <a:ext cx="2377064" cy="280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9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4138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PROTOCOLE SANITAIRE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93794" y="2410691"/>
            <a:ext cx="8756412" cy="3705101"/>
          </a:xfrm>
        </p:spPr>
        <p:txBody>
          <a:bodyPr>
            <a:noAutofit/>
          </a:bodyPr>
          <a:lstStyle/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b="1" u="sng" dirty="0">
                <a:solidFill>
                  <a:schemeClr val="tx1"/>
                </a:solidFill>
              </a:rPr>
              <a:t>Masques obligatoires </a:t>
            </a:r>
            <a:r>
              <a:rPr lang="fr-FR" sz="2500" dirty="0">
                <a:solidFill>
                  <a:schemeClr val="tx1"/>
                </a:solidFill>
              </a:rPr>
              <a:t>sur les trajets et dans les vestiaires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b="1" u="sng" dirty="0">
                <a:solidFill>
                  <a:schemeClr val="tx1"/>
                </a:solidFill>
              </a:rPr>
              <a:t>Lavage des mains </a:t>
            </a:r>
            <a:r>
              <a:rPr lang="fr-FR" sz="2500" dirty="0">
                <a:solidFill>
                  <a:schemeClr val="tx1"/>
                </a:solidFill>
              </a:rPr>
              <a:t>avant et après chaque entraînement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endParaRPr lang="fr-FR" sz="1000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Entraînements et matchs sans masque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dirty="0">
                <a:solidFill>
                  <a:schemeClr val="tx1"/>
                </a:solidFill>
              </a:rPr>
              <a:t>Respect de la </a:t>
            </a:r>
            <a:r>
              <a:rPr lang="fr-FR" sz="2500" b="1" u="sng" dirty="0">
                <a:solidFill>
                  <a:schemeClr val="tx1"/>
                </a:solidFill>
              </a:rPr>
              <a:t>distanciation sociale </a:t>
            </a:r>
            <a:r>
              <a:rPr lang="fr-FR" sz="2500" dirty="0">
                <a:solidFill>
                  <a:schemeClr val="tx1"/>
                </a:solidFill>
              </a:rPr>
              <a:t>sur les temps de regroupement</a:t>
            </a:r>
          </a:p>
          <a:p>
            <a:pPr>
              <a:buClr>
                <a:srgbClr val="123674"/>
              </a:buClr>
              <a:buFont typeface="Wingdings" charset="2"/>
              <a:buChar char="u"/>
            </a:pPr>
            <a:endParaRPr lang="fr-FR" sz="1000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Si le protocole est allégé: douche obligatoire après chaque séance.</a:t>
            </a:r>
          </a:p>
        </p:txBody>
      </p:sp>
    </p:spTree>
    <p:extLst>
      <p:ext uri="{BB962C8B-B14F-4D97-AF65-F5344CB8AC3E}">
        <p14:creationId xmlns:p14="http://schemas.microsoft.com/office/powerpoint/2010/main" val="342666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2985" y="394949"/>
            <a:ext cx="8229600" cy="1143000"/>
          </a:xfrm>
        </p:spPr>
        <p:txBody>
          <a:bodyPr/>
          <a:lstStyle/>
          <a:p>
            <a:r>
              <a:rPr lang="fr-FR" sz="5500" dirty="0">
                <a:latin typeface="Lemon/Milk"/>
                <a:cs typeface="Lemon/Milk"/>
              </a:rPr>
              <a:t>LES ENTRAINEMENTS</a:t>
            </a:r>
          </a:p>
        </p:txBody>
      </p:sp>
      <p:pic>
        <p:nvPicPr>
          <p:cNvPr id="4" name="Image 3" descr="Arrière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9" y="224138"/>
            <a:ext cx="1226410" cy="1226410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740568" y="2651166"/>
            <a:ext cx="7662864" cy="2600696"/>
          </a:xfrm>
        </p:spPr>
        <p:txBody>
          <a:bodyPr>
            <a:noAutofit/>
          </a:bodyPr>
          <a:lstStyle/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dirty="0">
                <a:solidFill>
                  <a:schemeClr val="tx1"/>
                </a:solidFill>
              </a:rPr>
              <a:t>Sous la direction de </a:t>
            </a:r>
            <a:r>
              <a:rPr lang="fr-FR" dirty="0" err="1">
                <a:solidFill>
                  <a:schemeClr val="tx1"/>
                </a:solidFill>
              </a:rPr>
              <a:t>M.Reydon</a:t>
            </a:r>
            <a:r>
              <a:rPr lang="fr-FR" dirty="0">
                <a:solidFill>
                  <a:schemeClr val="tx1"/>
                </a:solidFill>
              </a:rPr>
              <a:t> et d’un éducateur du District</a:t>
            </a:r>
          </a:p>
          <a:p>
            <a:pPr marL="0" indent="0">
              <a:buClr>
                <a:srgbClr val="123674"/>
              </a:buClr>
              <a:buNone/>
            </a:pPr>
            <a:endParaRPr lang="fr-FR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b="1" u="sng" dirty="0">
                <a:solidFill>
                  <a:schemeClr val="tx1"/>
                </a:solidFill>
              </a:rPr>
              <a:t>Un groupe « benjamins »</a:t>
            </a:r>
            <a:r>
              <a:rPr lang="fr-FR" sz="2500" dirty="0">
                <a:solidFill>
                  <a:schemeClr val="tx1"/>
                </a:solidFill>
              </a:rPr>
              <a:t>: </a:t>
            </a:r>
            <a:r>
              <a:rPr lang="fr-FR" dirty="0">
                <a:solidFill>
                  <a:schemeClr val="tx1"/>
                </a:solidFill>
              </a:rPr>
              <a:t>16 joueurs (5 élèves de 5</a:t>
            </a:r>
            <a:r>
              <a:rPr lang="fr-FR" baseline="30000" dirty="0">
                <a:solidFill>
                  <a:schemeClr val="tx1"/>
                </a:solidFill>
              </a:rPr>
              <a:t>ème</a:t>
            </a:r>
            <a:r>
              <a:rPr lang="fr-FR" dirty="0">
                <a:solidFill>
                  <a:schemeClr val="tx1"/>
                </a:solidFill>
              </a:rPr>
              <a:t> et 10 élèves de 6</a:t>
            </a:r>
            <a:r>
              <a:rPr lang="fr-FR" baseline="30000" dirty="0">
                <a:solidFill>
                  <a:schemeClr val="tx1"/>
                </a:solidFill>
              </a:rPr>
              <a:t>ème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  <a:p>
            <a:pPr marL="0" indent="0">
              <a:buClr>
                <a:srgbClr val="123674"/>
              </a:buClr>
              <a:buNone/>
            </a:pPr>
            <a:endParaRPr lang="fr-FR" dirty="0">
              <a:solidFill>
                <a:schemeClr val="tx1"/>
              </a:solidFill>
            </a:endParaRPr>
          </a:p>
          <a:p>
            <a:pPr>
              <a:buClr>
                <a:srgbClr val="123674"/>
              </a:buClr>
              <a:buFont typeface="Wingdings" charset="2"/>
              <a:buChar char="u"/>
            </a:pPr>
            <a:r>
              <a:rPr lang="fr-FR" sz="2500" b="1" u="sng" dirty="0">
                <a:solidFill>
                  <a:schemeClr val="tx1"/>
                </a:solidFill>
              </a:rPr>
              <a:t>Un groupe « minimes »</a:t>
            </a:r>
            <a:r>
              <a:rPr lang="fr-FR" sz="2500" dirty="0">
                <a:solidFill>
                  <a:schemeClr val="tx1"/>
                </a:solidFill>
              </a:rPr>
              <a:t>: </a:t>
            </a:r>
            <a:r>
              <a:rPr lang="fr-FR" dirty="0">
                <a:solidFill>
                  <a:schemeClr val="tx1"/>
                </a:solidFill>
              </a:rPr>
              <a:t>18 joueurs (12 élèves de 4</a:t>
            </a:r>
            <a:r>
              <a:rPr lang="fr-FR" baseline="30000" dirty="0">
                <a:solidFill>
                  <a:schemeClr val="tx1"/>
                </a:solidFill>
              </a:rPr>
              <a:t>ème</a:t>
            </a:r>
            <a:r>
              <a:rPr lang="fr-FR" dirty="0">
                <a:solidFill>
                  <a:schemeClr val="tx1"/>
                </a:solidFill>
              </a:rPr>
              <a:t> et 6 élèves de 5</a:t>
            </a:r>
            <a:r>
              <a:rPr lang="fr-FR" baseline="30000" dirty="0">
                <a:solidFill>
                  <a:schemeClr val="tx1"/>
                </a:solidFill>
              </a:rPr>
              <a:t>ème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21437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ès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Genèse.thmx</Template>
  <TotalTime>7310</TotalTime>
  <Words>710</Words>
  <Application>Microsoft Macintosh PowerPoint</Application>
  <PresentationFormat>Affichage à l'écran (4:3)</PresentationFormat>
  <Paragraphs>124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Calibri</vt:lpstr>
      <vt:lpstr>Calisto MT</vt:lpstr>
      <vt:lpstr>Lemon/Milk</vt:lpstr>
      <vt:lpstr>Wingdings</vt:lpstr>
      <vt:lpstr>Genèse</vt:lpstr>
      <vt:lpstr>SECTION SPORTIVE FOOTBALL</vt:lpstr>
      <vt:lpstr>OBJECTIFS</vt:lpstr>
      <vt:lpstr>OBJECTIFS</vt:lpstr>
      <vt:lpstr>OBJEctifs</vt:lpstr>
      <vt:lpstr>CHARTE DE LA SECTION</vt:lpstr>
      <vt:lpstr>LE SUIVI SCOLAIRE</vt:lpstr>
      <vt:lpstr>LE PARTENARIAT</vt:lpstr>
      <vt:lpstr>PROTOCOLE SANITAIRE</vt:lpstr>
      <vt:lpstr>LES ENTRAINEMENTS</vt:lpstr>
      <vt:lpstr>LES ENTRAINEMENTS</vt:lpstr>
      <vt:lpstr>LES Compétitions</vt:lpstr>
      <vt:lpstr>LES Compétitions</vt:lpstr>
      <vt:lpstr>LES EQUIPEMENTS</vt:lpstr>
      <vt:lpstr>LES EQUIPEMENTS</vt:lpstr>
      <vt:lpstr>Présentation PowerPoint</vt:lpstr>
      <vt:lpstr>LE RÔLE DES PARENTS</vt:lpstr>
      <vt:lpstr>Engagement à la section sportive</vt:lpstr>
      <vt:lpstr>PROJETS</vt:lpstr>
      <vt:lpstr>Réseaux sociaux</vt:lpstr>
      <vt:lpstr>QUESTIONS DIVERSES</vt:lpstr>
      <vt:lpstr>L’ELECTROCARDIOGRAMME (ECG)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SPORTIVE FOOTBALL</dc:title>
  <dc:creator>cami</dc:creator>
  <cp:lastModifiedBy>Microsoft Office User</cp:lastModifiedBy>
  <cp:revision>69</cp:revision>
  <dcterms:created xsi:type="dcterms:W3CDTF">2019-07-28T13:46:03Z</dcterms:created>
  <dcterms:modified xsi:type="dcterms:W3CDTF">2020-09-13T17:57:47Z</dcterms:modified>
</cp:coreProperties>
</file>